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6B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animáció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Az animáció viszonylag fiatal műfaj, hiszen a mozgókép kialakulásával egy időben, azaz a </a:t>
            </a:r>
            <a:r>
              <a:rPr lang="hu-HU" dirty="0" smtClean="0"/>
              <a:t>XIX. </a:t>
            </a:r>
            <a:r>
              <a:rPr lang="hu-HU" dirty="0"/>
              <a:t>század végén jelent meg.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1889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animáció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elnevezés</a:t>
            </a:r>
            <a:r>
              <a:rPr lang="en-US" dirty="0"/>
              <a:t> a </a:t>
            </a:r>
            <a:r>
              <a:rPr lang="en-US" dirty="0" err="1"/>
              <a:t>latin</a:t>
            </a:r>
            <a:r>
              <a:rPr lang="en-US" dirty="0"/>
              <a:t> anima (</a:t>
            </a:r>
            <a:r>
              <a:rPr lang="en-US" dirty="0" err="1"/>
              <a:t>lélek</a:t>
            </a:r>
            <a:r>
              <a:rPr lang="en-US" dirty="0"/>
              <a:t>), </a:t>
            </a:r>
            <a:r>
              <a:rPr lang="en-US" dirty="0" err="1"/>
              <a:t>illetve</a:t>
            </a:r>
            <a:r>
              <a:rPr lang="en-US" dirty="0"/>
              <a:t> </a:t>
            </a:r>
            <a:r>
              <a:rPr lang="en-US" dirty="0" err="1"/>
              <a:t>animare</a:t>
            </a:r>
            <a:r>
              <a:rPr lang="en-US" dirty="0"/>
              <a:t> (</a:t>
            </a:r>
            <a:r>
              <a:rPr lang="en-US" dirty="0" err="1"/>
              <a:t>életre</a:t>
            </a:r>
            <a:r>
              <a:rPr lang="en-US" dirty="0"/>
              <a:t> </a:t>
            </a:r>
            <a:r>
              <a:rPr lang="en-US" dirty="0" err="1"/>
              <a:t>kelteni</a:t>
            </a:r>
            <a:r>
              <a:rPr lang="en-US" dirty="0"/>
              <a:t>) </a:t>
            </a:r>
            <a:r>
              <a:rPr lang="en-US" dirty="0" err="1"/>
              <a:t>kifejezésekből</a:t>
            </a:r>
            <a:r>
              <a:rPr lang="en-US" dirty="0"/>
              <a:t> </a:t>
            </a:r>
            <a:r>
              <a:rPr lang="en-US" dirty="0" err="1"/>
              <a:t>ered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18255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Történet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Mozgó</a:t>
            </a:r>
            <a:r>
              <a:rPr lang="en-US" dirty="0"/>
              <a:t> </a:t>
            </a:r>
            <a:r>
              <a:rPr lang="en-US" dirty="0" err="1"/>
              <a:t>jelenségek</a:t>
            </a:r>
            <a:r>
              <a:rPr lang="en-US" dirty="0"/>
              <a:t> </a:t>
            </a:r>
            <a:r>
              <a:rPr lang="en-US" dirty="0" err="1"/>
              <a:t>állóképekkel</a:t>
            </a:r>
            <a:r>
              <a:rPr lang="en-US" dirty="0"/>
              <a:t> </a:t>
            </a:r>
            <a:r>
              <a:rPr lang="en-US" dirty="0" err="1"/>
              <a:t>történő</a:t>
            </a:r>
            <a:r>
              <a:rPr lang="en-US" dirty="0"/>
              <a:t> </a:t>
            </a:r>
            <a:r>
              <a:rPr lang="en-US" dirty="0" err="1"/>
              <a:t>rögzítésének</a:t>
            </a:r>
            <a:r>
              <a:rPr lang="en-US" dirty="0"/>
              <a:t> korai </a:t>
            </a:r>
            <a:r>
              <a:rPr lang="en-US" dirty="0" err="1"/>
              <a:t>próbálkozásaira</a:t>
            </a:r>
            <a:r>
              <a:rPr lang="en-US" dirty="0"/>
              <a:t> </a:t>
            </a:r>
            <a:r>
              <a:rPr lang="en-US" dirty="0" err="1"/>
              <a:t>már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őskőkori</a:t>
            </a:r>
            <a:r>
              <a:rPr lang="en-US" dirty="0"/>
              <a:t> </a:t>
            </a:r>
            <a:r>
              <a:rPr lang="en-US" dirty="0" err="1"/>
              <a:t>barlangrajzokon</a:t>
            </a:r>
            <a:r>
              <a:rPr lang="en-US" dirty="0"/>
              <a:t> is </a:t>
            </a:r>
            <a:r>
              <a:rPr lang="en-US" dirty="0" err="1"/>
              <a:t>találhatunk</a:t>
            </a:r>
            <a:r>
              <a:rPr lang="en-US" dirty="0"/>
              <a:t> </a:t>
            </a:r>
            <a:r>
              <a:rPr lang="en-US" dirty="0" err="1"/>
              <a:t>példákat</a:t>
            </a:r>
            <a:r>
              <a:rPr lang="en-US" dirty="0"/>
              <a:t>, </a:t>
            </a:r>
            <a:r>
              <a:rPr lang="en-US" dirty="0" err="1"/>
              <a:t>ahol</a:t>
            </a:r>
            <a:r>
              <a:rPr lang="en-US" dirty="0"/>
              <a:t> </a:t>
            </a:r>
            <a:r>
              <a:rPr lang="en-US" dirty="0" err="1"/>
              <a:t>állatok</a:t>
            </a:r>
            <a:r>
              <a:rPr lang="en-US" dirty="0"/>
              <a:t> </a:t>
            </a:r>
            <a:r>
              <a:rPr lang="en-US" dirty="0" err="1"/>
              <a:t>több</a:t>
            </a:r>
            <a:r>
              <a:rPr lang="en-US" dirty="0"/>
              <a:t> </a:t>
            </a:r>
            <a:r>
              <a:rPr lang="en-US" dirty="0" err="1"/>
              <a:t>egymást</a:t>
            </a:r>
            <a:r>
              <a:rPr lang="en-US" dirty="0"/>
              <a:t> </a:t>
            </a:r>
            <a:r>
              <a:rPr lang="en-US" dirty="0" err="1"/>
              <a:t>átfedő</a:t>
            </a:r>
            <a:r>
              <a:rPr lang="en-US" dirty="0"/>
              <a:t> </a:t>
            </a:r>
            <a:r>
              <a:rPr lang="en-US" dirty="0" err="1"/>
              <a:t>lábbal</a:t>
            </a:r>
            <a:r>
              <a:rPr lang="en-US" dirty="0"/>
              <a:t> </a:t>
            </a:r>
            <a:r>
              <a:rPr lang="en-US" dirty="0" err="1"/>
              <a:t>ábrázoltak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71525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Történet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első</a:t>
            </a:r>
            <a:r>
              <a:rPr lang="en-US" dirty="0"/>
              <a:t> </a:t>
            </a:r>
            <a:r>
              <a:rPr lang="en-US" dirty="0" err="1"/>
              <a:t>rajzfilmet</a:t>
            </a:r>
            <a:r>
              <a:rPr lang="en-US" dirty="0"/>
              <a:t> a </a:t>
            </a:r>
            <a:r>
              <a:rPr lang="en-US" dirty="0" err="1"/>
              <a:t>francia</a:t>
            </a:r>
            <a:r>
              <a:rPr lang="en-US" dirty="0"/>
              <a:t> </a:t>
            </a:r>
            <a:r>
              <a:rPr lang="en-US" dirty="0" err="1"/>
              <a:t>Émile</a:t>
            </a:r>
            <a:r>
              <a:rPr lang="en-US" dirty="0"/>
              <a:t> </a:t>
            </a:r>
            <a:r>
              <a:rPr lang="en-US" dirty="0" err="1"/>
              <a:t>Cohl</a:t>
            </a:r>
            <a:r>
              <a:rPr lang="en-US" dirty="0"/>
              <a:t> </a:t>
            </a:r>
            <a:r>
              <a:rPr lang="en-US" dirty="0" err="1"/>
              <a:t>készítette</a:t>
            </a:r>
            <a:r>
              <a:rPr lang="en-US" dirty="0"/>
              <a:t> 1908-ban </a:t>
            </a:r>
            <a:r>
              <a:rPr lang="en-US" dirty="0" err="1"/>
              <a:t>Fantasmagorie</a:t>
            </a:r>
            <a:r>
              <a:rPr lang="en-US" dirty="0"/>
              <a:t> </a:t>
            </a:r>
            <a:r>
              <a:rPr lang="en-US" dirty="0" err="1"/>
              <a:t>címmel</a:t>
            </a:r>
            <a:r>
              <a:rPr lang="en-US" dirty="0"/>
              <a:t>. </a:t>
            </a:r>
            <a:r>
              <a:rPr lang="en-US" dirty="0" err="1"/>
              <a:t>Az</a:t>
            </a:r>
            <a:r>
              <a:rPr lang="en-US" dirty="0"/>
              <a:t> 1914- </a:t>
            </a:r>
            <a:r>
              <a:rPr lang="en-US" dirty="0" err="1"/>
              <a:t>es</a:t>
            </a:r>
            <a:r>
              <a:rPr lang="en-US" dirty="0"/>
              <a:t> Gertie the Dinosaur Winsor </a:t>
            </a:r>
            <a:r>
              <a:rPr lang="en-US" dirty="0" err="1"/>
              <a:t>McCaytől</a:t>
            </a:r>
            <a:r>
              <a:rPr lang="en-US" dirty="0"/>
              <a:t> volt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egyik</a:t>
            </a:r>
            <a:r>
              <a:rPr lang="en-US" dirty="0"/>
              <a:t> </a:t>
            </a:r>
            <a:r>
              <a:rPr lang="en-US" dirty="0" err="1"/>
              <a:t>első</a:t>
            </a:r>
            <a:r>
              <a:rPr lang="en-US" dirty="0"/>
              <a:t> </a:t>
            </a:r>
            <a:r>
              <a:rPr lang="en-US" dirty="0" err="1"/>
              <a:t>sikeres</a:t>
            </a:r>
            <a:r>
              <a:rPr lang="en-US" dirty="0"/>
              <a:t> </a:t>
            </a:r>
            <a:r>
              <a:rPr lang="en-US" dirty="0" err="1"/>
              <a:t>animációs</a:t>
            </a:r>
            <a:r>
              <a:rPr lang="en-US" dirty="0"/>
              <a:t> film</a:t>
            </a:r>
          </a:p>
        </p:txBody>
      </p:sp>
    </p:spTree>
    <p:extLst>
      <p:ext uri="{BB962C8B-B14F-4D97-AF65-F5344CB8AC3E}">
        <p14:creationId xmlns:p14="http://schemas.microsoft.com/office/powerpoint/2010/main" val="870804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1303" y="425164"/>
            <a:ext cx="7886166" cy="2961848"/>
          </a:xfrm>
        </p:spPr>
        <p:txBody>
          <a:bodyPr>
            <a:normAutofit/>
          </a:bodyPr>
          <a:lstStyle/>
          <a:p>
            <a:r>
              <a:rPr lang="hu-HU" dirty="0"/>
              <a:t>Az animáció, mint minden mozgókép, állóképek sorozata. 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A </a:t>
            </a:r>
            <a:r>
              <a:rPr lang="hu-HU" dirty="0"/>
              <a:t>használt animációs technikát az határozza meg, hogy ezek az állóképek milyen módszerrel készülnek. A hagyományos eljárások a kockánként történő rögzítést részesítik előnyben, a digitális technika már más megoldásokat is használ, ám a végeredmény ebben az esetben is </a:t>
            </a:r>
            <a:r>
              <a:rPr lang="hu-HU" dirty="0" err="1"/>
              <a:t>képszekvencia</a:t>
            </a:r>
            <a:r>
              <a:rPr lang="hu-HU" dirty="0"/>
              <a:t>, amely további átdolgozásra, effektezésre kerülhet. </a:t>
            </a:r>
            <a:endParaRPr lang="hu-HU" dirty="0" smtClean="0"/>
          </a:p>
        </p:txBody>
      </p:sp>
      <p:pic>
        <p:nvPicPr>
          <p:cNvPr id="5" name="Picture 4" descr="https://upload.wikimedia.org/wikipedia/commons/d/d0/Animexample3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83" y="4720539"/>
            <a:ext cx="4943475" cy="1123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241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1303" y="425165"/>
            <a:ext cx="6400800" cy="489236"/>
          </a:xfrm>
        </p:spPr>
        <p:txBody>
          <a:bodyPr>
            <a:normAutofit/>
          </a:bodyPr>
          <a:lstStyle/>
          <a:p>
            <a:r>
              <a:rPr lang="hu-HU" sz="2400" b="1" dirty="0" smtClean="0"/>
              <a:t>Az </a:t>
            </a:r>
            <a:r>
              <a:rPr lang="hu-HU" sz="2400" b="1" dirty="0"/>
              <a:t>egyik legismertebb műfaj a </a:t>
            </a:r>
            <a:r>
              <a:rPr lang="hu-HU" sz="2400" b="1" dirty="0" err="1"/>
              <a:t>rajzanimáció</a:t>
            </a:r>
            <a:r>
              <a:rPr lang="hu-HU" sz="2400" b="1" dirty="0"/>
              <a:t>. </a:t>
            </a:r>
            <a:endParaRPr lang="en-US" sz="2400" b="1" dirty="0"/>
          </a:p>
        </p:txBody>
      </p:sp>
      <p:pic>
        <p:nvPicPr>
          <p:cNvPr id="5" name="Picture 4" descr="https://upload.wikimedia.org/wikipedia/commons/d/d0/Animexample3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83" y="4720539"/>
            <a:ext cx="4943475" cy="11239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ubtitle 2"/>
          <p:cNvSpPr txBox="1">
            <a:spLocks/>
          </p:cNvSpPr>
          <p:nvPr/>
        </p:nvSpPr>
        <p:spPr>
          <a:xfrm>
            <a:off x="791303" y="1090749"/>
            <a:ext cx="6400800" cy="28001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 </a:t>
            </a:r>
            <a:r>
              <a:rPr lang="en-US" dirty="0" err="1"/>
              <a:t>rajzanimáció</a:t>
            </a:r>
            <a:r>
              <a:rPr lang="en-US" dirty="0"/>
              <a:t> </a:t>
            </a:r>
            <a:r>
              <a:rPr lang="en-US" dirty="0" err="1"/>
              <a:t>készítésekor</a:t>
            </a:r>
            <a:r>
              <a:rPr lang="en-US" dirty="0"/>
              <a:t> a </a:t>
            </a:r>
            <a:r>
              <a:rPr lang="en-US" dirty="0" err="1"/>
              <a:t>rajzolók</a:t>
            </a:r>
            <a:r>
              <a:rPr lang="en-US" dirty="0"/>
              <a:t> </a:t>
            </a:r>
            <a:r>
              <a:rPr lang="en-US" dirty="0" err="1"/>
              <a:t>minden</a:t>
            </a:r>
            <a:r>
              <a:rPr lang="en-US" dirty="0"/>
              <a:t> </a:t>
            </a:r>
            <a:r>
              <a:rPr lang="en-US" dirty="0" err="1"/>
              <a:t>képkockát</a:t>
            </a:r>
            <a:r>
              <a:rPr lang="en-US" dirty="0"/>
              <a:t> </a:t>
            </a:r>
            <a:r>
              <a:rPr lang="en-US" dirty="0" err="1"/>
              <a:t>külön</a:t>
            </a:r>
            <a:r>
              <a:rPr lang="en-US" dirty="0"/>
              <a:t> </a:t>
            </a:r>
            <a:r>
              <a:rPr lang="en-US" dirty="0" err="1"/>
              <a:t>megrajzolnak</a:t>
            </a:r>
            <a:r>
              <a:rPr lang="en-US" dirty="0"/>
              <a:t>, </a:t>
            </a:r>
            <a:r>
              <a:rPr lang="en-US" dirty="0" err="1"/>
              <a:t>majd</a:t>
            </a:r>
            <a:r>
              <a:rPr lang="en-US" dirty="0"/>
              <a:t> </a:t>
            </a:r>
            <a:r>
              <a:rPr lang="en-US" dirty="0" err="1"/>
              <a:t>kifestenek</a:t>
            </a:r>
            <a:r>
              <a:rPr lang="en-US" dirty="0"/>
              <a:t>, </a:t>
            </a:r>
            <a:r>
              <a:rPr lang="en-US" dirty="0" err="1"/>
              <a:t>még</a:t>
            </a:r>
            <a:r>
              <a:rPr lang="en-US" dirty="0"/>
              <a:t> ma is, </a:t>
            </a:r>
            <a:r>
              <a:rPr lang="en-US" dirty="0" err="1"/>
              <a:t>amikor</a:t>
            </a:r>
            <a:r>
              <a:rPr lang="en-US" dirty="0"/>
              <a:t> </a:t>
            </a:r>
            <a:r>
              <a:rPr lang="en-US" dirty="0" err="1"/>
              <a:t>ez</a:t>
            </a:r>
            <a:r>
              <a:rPr lang="en-US" dirty="0"/>
              <a:t> </a:t>
            </a:r>
            <a:r>
              <a:rPr lang="en-US" dirty="0" err="1"/>
              <a:t>már</a:t>
            </a:r>
            <a:r>
              <a:rPr lang="en-US" dirty="0"/>
              <a:t> </a:t>
            </a:r>
            <a:r>
              <a:rPr lang="en-US" dirty="0" err="1"/>
              <a:t>gyakran</a:t>
            </a:r>
            <a:r>
              <a:rPr lang="en-US" dirty="0"/>
              <a:t> </a:t>
            </a:r>
            <a:r>
              <a:rPr lang="en-US" dirty="0" err="1"/>
              <a:t>digitális</a:t>
            </a:r>
            <a:r>
              <a:rPr lang="en-US" dirty="0"/>
              <a:t> </a:t>
            </a:r>
            <a:r>
              <a:rPr lang="en-US" dirty="0" err="1"/>
              <a:t>eszközökkel</a:t>
            </a:r>
            <a:r>
              <a:rPr lang="en-US" dirty="0"/>
              <a:t> </a:t>
            </a:r>
            <a:r>
              <a:rPr lang="en-US" dirty="0" err="1"/>
              <a:t>történik</a:t>
            </a:r>
            <a:r>
              <a:rPr lang="en-US" dirty="0"/>
              <a:t>. A </a:t>
            </a:r>
            <a:r>
              <a:rPr lang="en-US" dirty="0" err="1"/>
              <a:t>klasszikus</a:t>
            </a:r>
            <a:r>
              <a:rPr lang="en-US" dirty="0"/>
              <a:t> </a:t>
            </a:r>
            <a:r>
              <a:rPr lang="en-US" dirty="0" err="1"/>
              <a:t>eljáráshoz</a:t>
            </a:r>
            <a:r>
              <a:rPr lang="en-US" dirty="0"/>
              <a:t> </a:t>
            </a:r>
            <a:r>
              <a:rPr lang="en-US" dirty="0" err="1"/>
              <a:t>úgynevezett</a:t>
            </a:r>
            <a:r>
              <a:rPr lang="en-US" dirty="0"/>
              <a:t> </a:t>
            </a:r>
            <a:r>
              <a:rPr lang="en-US" dirty="0" err="1"/>
              <a:t>világítódobozt</a:t>
            </a:r>
            <a:r>
              <a:rPr lang="en-US" dirty="0"/>
              <a:t> </a:t>
            </a:r>
            <a:r>
              <a:rPr lang="en-US" dirty="0" err="1"/>
              <a:t>vagy</a:t>
            </a:r>
            <a:r>
              <a:rPr lang="en-US" dirty="0"/>
              <a:t> </a:t>
            </a:r>
            <a:r>
              <a:rPr lang="en-US" dirty="0" err="1"/>
              <a:t>asztalt</a:t>
            </a:r>
            <a:r>
              <a:rPr lang="en-US" dirty="0"/>
              <a:t> </a:t>
            </a:r>
            <a:r>
              <a:rPr lang="en-US" dirty="0" err="1"/>
              <a:t>használnak</a:t>
            </a:r>
            <a:r>
              <a:rPr lang="en-US" dirty="0"/>
              <a:t>, </a:t>
            </a:r>
            <a:r>
              <a:rPr lang="en-US" dirty="0" err="1"/>
              <a:t>amelyen</a:t>
            </a:r>
            <a:r>
              <a:rPr lang="en-US" dirty="0"/>
              <a:t> </a:t>
            </a:r>
            <a:r>
              <a:rPr lang="en-US" dirty="0" err="1"/>
              <a:t>egymásra</a:t>
            </a:r>
            <a:r>
              <a:rPr lang="en-US" dirty="0"/>
              <a:t> </a:t>
            </a:r>
            <a:r>
              <a:rPr lang="en-US" dirty="0" err="1"/>
              <a:t>helyezett</a:t>
            </a:r>
            <a:r>
              <a:rPr lang="en-US" dirty="0"/>
              <a:t> </a:t>
            </a:r>
            <a:r>
              <a:rPr lang="en-US" dirty="0" err="1"/>
              <a:t>papírlapokra</a:t>
            </a:r>
            <a:r>
              <a:rPr lang="en-US" dirty="0"/>
              <a:t> </a:t>
            </a:r>
            <a:r>
              <a:rPr lang="en-US" dirty="0" err="1"/>
              <a:t>rajzolják</a:t>
            </a:r>
            <a:r>
              <a:rPr lang="en-US" dirty="0"/>
              <a:t> a </a:t>
            </a:r>
            <a:r>
              <a:rPr lang="en-US" dirty="0" err="1"/>
              <a:t>fázisokat</a:t>
            </a:r>
            <a:r>
              <a:rPr lang="en-US" dirty="0"/>
              <a:t>, </a:t>
            </a:r>
            <a:r>
              <a:rPr lang="en-US" dirty="0" err="1"/>
              <a:t>így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alulról</a:t>
            </a:r>
            <a:r>
              <a:rPr lang="en-US" dirty="0"/>
              <a:t> </a:t>
            </a:r>
            <a:r>
              <a:rPr lang="en-US" dirty="0" err="1"/>
              <a:t>jövő</a:t>
            </a:r>
            <a:r>
              <a:rPr lang="en-US" dirty="0"/>
              <a:t> </a:t>
            </a:r>
            <a:r>
              <a:rPr lang="en-US" dirty="0" err="1"/>
              <a:t>világításnak</a:t>
            </a:r>
            <a:r>
              <a:rPr lang="en-US" dirty="0"/>
              <a:t> </a:t>
            </a:r>
            <a:r>
              <a:rPr lang="en-US" dirty="0" err="1"/>
              <a:t>köszönhetően</a:t>
            </a:r>
            <a:r>
              <a:rPr lang="en-US" dirty="0"/>
              <a:t> </a:t>
            </a:r>
            <a:r>
              <a:rPr lang="en-US" dirty="0" err="1"/>
              <a:t>láthatóvá</a:t>
            </a:r>
            <a:r>
              <a:rPr lang="en-US" dirty="0"/>
              <a:t> </a:t>
            </a:r>
            <a:r>
              <a:rPr lang="en-US" dirty="0" err="1"/>
              <a:t>válik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előző</a:t>
            </a:r>
            <a:r>
              <a:rPr lang="en-US" dirty="0"/>
              <a:t> </a:t>
            </a:r>
            <a:r>
              <a:rPr lang="en-US" dirty="0" err="1"/>
              <a:t>néhány</a:t>
            </a:r>
            <a:r>
              <a:rPr lang="en-US" dirty="0"/>
              <a:t> </a:t>
            </a:r>
            <a:r>
              <a:rPr lang="en-US" dirty="0" err="1"/>
              <a:t>rajz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10061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1972" y="275875"/>
            <a:ext cx="6400800" cy="489236"/>
          </a:xfrm>
        </p:spPr>
        <p:txBody>
          <a:bodyPr>
            <a:normAutofit/>
          </a:bodyPr>
          <a:lstStyle/>
          <a:p>
            <a:r>
              <a:rPr lang="hu-HU" sz="2400" b="1" dirty="0" err="1" smtClean="0"/>
              <a:t>Pivot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Animator</a:t>
            </a:r>
            <a:r>
              <a:rPr lang="hu-HU" sz="2400" b="1" dirty="0" smtClean="0"/>
              <a:t> program ismertetése</a:t>
            </a:r>
            <a:endParaRPr lang="en-US" sz="24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272" y="1334278"/>
            <a:ext cx="7301455" cy="5264219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896272" y="765111"/>
            <a:ext cx="6400800" cy="4892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hu-HU" sz="2400" b="1" dirty="0"/>
              <a:t>program </a:t>
            </a:r>
            <a:r>
              <a:rPr lang="hu-HU" sz="2400" b="1" dirty="0" err="1" smtClean="0"/>
              <a:t>inditasa</a:t>
            </a:r>
            <a:r>
              <a:rPr lang="hu-HU" sz="2400" b="1" dirty="0" smtClean="0"/>
              <a:t> - Start – </a:t>
            </a:r>
            <a:r>
              <a:rPr lang="hu-HU" sz="2400" b="1" dirty="0" err="1" smtClean="0"/>
              <a:t>pivot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animator</a:t>
            </a:r>
            <a:r>
              <a:rPr lang="hu-HU" sz="2400" b="1" dirty="0" smtClean="0"/>
              <a:t> 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99850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1972" y="275875"/>
            <a:ext cx="6400800" cy="489236"/>
          </a:xfrm>
        </p:spPr>
        <p:txBody>
          <a:bodyPr>
            <a:normAutofit/>
          </a:bodyPr>
          <a:lstStyle/>
          <a:p>
            <a:r>
              <a:rPr lang="hu-HU" sz="2400" b="1" dirty="0" err="1"/>
              <a:t>Pivot</a:t>
            </a:r>
            <a:r>
              <a:rPr lang="hu-HU" sz="2400" b="1" dirty="0"/>
              <a:t> </a:t>
            </a:r>
            <a:r>
              <a:rPr lang="hu-HU" sz="2400" b="1" dirty="0" err="1"/>
              <a:t>Animator</a:t>
            </a:r>
            <a:r>
              <a:rPr lang="hu-HU" sz="2400" b="1" dirty="0"/>
              <a:t> program ismertetése</a:t>
            </a:r>
            <a:endParaRPr lang="en-US" sz="24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272" y="1334278"/>
            <a:ext cx="7301455" cy="526421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817845" y="2696547"/>
            <a:ext cx="4646645" cy="3573624"/>
          </a:xfrm>
          <a:prstGeom prst="rect">
            <a:avLst/>
          </a:prstGeom>
          <a:noFill/>
          <a:ln w="34925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7445829" y="1558212"/>
            <a:ext cx="2313991" cy="2108719"/>
          </a:xfrm>
          <a:prstGeom prst="straightConnector1">
            <a:avLst/>
          </a:prstGeom>
          <a:ln w="44450">
            <a:solidFill>
              <a:srgbClr val="FC6B3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9209314" y="961053"/>
            <a:ext cx="23699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 animáció</a:t>
            </a:r>
          </a:p>
          <a:p>
            <a:r>
              <a:rPr lang="hu-H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Színtere</a:t>
            </a:r>
          </a:p>
          <a:p>
            <a:r>
              <a:rPr lang="hu-H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hu-H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Scene</a:t>
            </a:r>
            <a:r>
              <a:rPr lang="hu-H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18863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1972" y="275875"/>
            <a:ext cx="6400800" cy="489236"/>
          </a:xfrm>
        </p:spPr>
        <p:txBody>
          <a:bodyPr>
            <a:normAutofit/>
          </a:bodyPr>
          <a:lstStyle/>
          <a:p>
            <a:r>
              <a:rPr lang="hu-HU" sz="2400" b="1" dirty="0" err="1"/>
              <a:t>Pivot</a:t>
            </a:r>
            <a:r>
              <a:rPr lang="hu-HU" sz="2400" b="1" dirty="0"/>
              <a:t> </a:t>
            </a:r>
            <a:r>
              <a:rPr lang="hu-HU" sz="2400" b="1" dirty="0" err="1"/>
              <a:t>Animator</a:t>
            </a:r>
            <a:r>
              <a:rPr lang="hu-HU" sz="2400" b="1" dirty="0"/>
              <a:t> program ismertetése</a:t>
            </a:r>
            <a:endParaRPr lang="en-US" sz="24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272" y="1334278"/>
            <a:ext cx="7301455" cy="5264219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H="1">
            <a:off x="5066524" y="1427584"/>
            <a:ext cx="4693296" cy="3079102"/>
          </a:xfrm>
          <a:prstGeom prst="straightConnector1">
            <a:avLst/>
          </a:prstGeom>
          <a:ln w="44450">
            <a:solidFill>
              <a:srgbClr val="FC6B3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9759820" y="961053"/>
            <a:ext cx="20993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Figura mozgatása,</a:t>
            </a:r>
            <a:br>
              <a:rPr lang="hu-H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elhelyezése</a:t>
            </a:r>
          </a:p>
        </p:txBody>
      </p:sp>
    </p:spTree>
    <p:extLst>
      <p:ext uri="{BB962C8B-B14F-4D97-AF65-F5344CB8AC3E}">
        <p14:creationId xmlns:p14="http://schemas.microsoft.com/office/powerpoint/2010/main" val="1365332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1972" y="275875"/>
            <a:ext cx="6400800" cy="489236"/>
          </a:xfrm>
        </p:spPr>
        <p:txBody>
          <a:bodyPr>
            <a:normAutofit/>
          </a:bodyPr>
          <a:lstStyle/>
          <a:p>
            <a:r>
              <a:rPr lang="hu-HU" sz="2400" b="1" dirty="0" err="1"/>
              <a:t>Pivot</a:t>
            </a:r>
            <a:r>
              <a:rPr lang="hu-HU" sz="2400" b="1" dirty="0"/>
              <a:t> </a:t>
            </a:r>
            <a:r>
              <a:rPr lang="hu-HU" sz="2400" b="1" dirty="0" err="1"/>
              <a:t>Animator</a:t>
            </a:r>
            <a:r>
              <a:rPr lang="hu-HU" sz="2400" b="1" dirty="0"/>
              <a:t> program ismertetése</a:t>
            </a:r>
            <a:endParaRPr lang="en-US" sz="24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272" y="1334278"/>
            <a:ext cx="7301455" cy="5264219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H="1">
            <a:off x="5243806" y="1119674"/>
            <a:ext cx="4693296" cy="3079102"/>
          </a:xfrm>
          <a:prstGeom prst="straightConnector1">
            <a:avLst/>
          </a:prstGeom>
          <a:ln w="44450">
            <a:solidFill>
              <a:srgbClr val="FC6B3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9759820" y="961053"/>
            <a:ext cx="20993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Figura tagjainak mozgatása</a:t>
            </a:r>
          </a:p>
        </p:txBody>
      </p:sp>
    </p:spTree>
    <p:extLst>
      <p:ext uri="{BB962C8B-B14F-4D97-AF65-F5344CB8AC3E}">
        <p14:creationId xmlns:p14="http://schemas.microsoft.com/office/powerpoint/2010/main" val="4012004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1972" y="275875"/>
            <a:ext cx="6400800" cy="489236"/>
          </a:xfrm>
        </p:spPr>
        <p:txBody>
          <a:bodyPr>
            <a:normAutofit/>
          </a:bodyPr>
          <a:lstStyle/>
          <a:p>
            <a:r>
              <a:rPr lang="hu-HU" sz="2400" b="1" dirty="0" err="1"/>
              <a:t>Pivot</a:t>
            </a:r>
            <a:r>
              <a:rPr lang="hu-HU" sz="2400" b="1" dirty="0"/>
              <a:t> </a:t>
            </a:r>
            <a:r>
              <a:rPr lang="hu-HU" sz="2400" b="1" dirty="0" err="1"/>
              <a:t>Animator</a:t>
            </a:r>
            <a:r>
              <a:rPr lang="hu-HU" sz="2400" b="1" dirty="0"/>
              <a:t> program ismertetése</a:t>
            </a:r>
            <a:endParaRPr lang="en-US" sz="24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272" y="1334278"/>
            <a:ext cx="7301455" cy="5264219"/>
          </a:xfrm>
          <a:prstGeom prst="rect">
            <a:avLst/>
          </a:prstGeom>
        </p:spPr>
      </p:pic>
      <p:cxnSp>
        <p:nvCxnSpPr>
          <p:cNvPr id="9" name="Straight Arrow Connector 8"/>
          <p:cNvCxnSpPr>
            <a:stCxn id="11" idx="1"/>
          </p:cNvCxnSpPr>
          <p:nvPr/>
        </p:nvCxnSpPr>
        <p:spPr>
          <a:xfrm flipH="1">
            <a:off x="1635724" y="1376552"/>
            <a:ext cx="8124096" cy="4557717"/>
          </a:xfrm>
          <a:prstGeom prst="straightConnector1">
            <a:avLst/>
          </a:prstGeom>
          <a:ln w="44450">
            <a:solidFill>
              <a:srgbClr val="FC6B3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9759820" y="961053"/>
            <a:ext cx="20993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Új képkocka </a:t>
            </a:r>
            <a:r>
              <a:rPr lang="hu-H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beszurása</a:t>
            </a:r>
            <a:endParaRPr lang="hu-H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76559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1972" y="275875"/>
            <a:ext cx="6400800" cy="489236"/>
          </a:xfrm>
        </p:spPr>
        <p:txBody>
          <a:bodyPr>
            <a:normAutofit/>
          </a:bodyPr>
          <a:lstStyle/>
          <a:p>
            <a:r>
              <a:rPr lang="hu-HU" sz="2400" b="1" dirty="0" err="1"/>
              <a:t>Pivot</a:t>
            </a:r>
            <a:r>
              <a:rPr lang="hu-HU" sz="2400" b="1" dirty="0"/>
              <a:t> </a:t>
            </a:r>
            <a:r>
              <a:rPr lang="hu-HU" sz="2400" b="1" dirty="0" err="1"/>
              <a:t>Animator</a:t>
            </a:r>
            <a:r>
              <a:rPr lang="hu-HU" sz="2400" b="1" dirty="0"/>
              <a:t> program ismertetése</a:t>
            </a:r>
            <a:endParaRPr lang="en-US" sz="24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272" y="1334278"/>
            <a:ext cx="7301455" cy="5264219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H="1">
            <a:off x="1729031" y="1284218"/>
            <a:ext cx="8030789" cy="690464"/>
          </a:xfrm>
          <a:prstGeom prst="straightConnector1">
            <a:avLst/>
          </a:prstGeom>
          <a:ln w="44450">
            <a:solidFill>
              <a:srgbClr val="FC6B3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9759820" y="961053"/>
            <a:ext cx="20993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Képkockák száma</a:t>
            </a:r>
          </a:p>
        </p:txBody>
      </p:sp>
    </p:spTree>
    <p:extLst>
      <p:ext uri="{BB962C8B-B14F-4D97-AF65-F5344CB8AC3E}">
        <p14:creationId xmlns:p14="http://schemas.microsoft.com/office/powerpoint/2010/main" val="2243619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1972" y="275875"/>
            <a:ext cx="6400800" cy="489236"/>
          </a:xfrm>
        </p:spPr>
        <p:txBody>
          <a:bodyPr>
            <a:normAutofit/>
          </a:bodyPr>
          <a:lstStyle/>
          <a:p>
            <a:r>
              <a:rPr lang="hu-HU" sz="2400" b="1" dirty="0" err="1"/>
              <a:t>Pivot</a:t>
            </a:r>
            <a:r>
              <a:rPr lang="hu-HU" sz="2400" b="1" dirty="0"/>
              <a:t> </a:t>
            </a:r>
            <a:r>
              <a:rPr lang="hu-HU" sz="2400" b="1" dirty="0" err="1"/>
              <a:t>Animator</a:t>
            </a:r>
            <a:r>
              <a:rPr lang="hu-HU" sz="2400" b="1" dirty="0"/>
              <a:t> program ismertetése</a:t>
            </a:r>
            <a:endParaRPr lang="en-US" sz="24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272" y="1334278"/>
            <a:ext cx="7301455" cy="5264219"/>
          </a:xfrm>
          <a:prstGeom prst="rect">
            <a:avLst/>
          </a:prstGeom>
        </p:spPr>
      </p:pic>
      <p:cxnSp>
        <p:nvCxnSpPr>
          <p:cNvPr id="9" name="Straight Arrow Connector 8"/>
          <p:cNvCxnSpPr>
            <a:stCxn id="11" idx="1"/>
          </p:cNvCxnSpPr>
          <p:nvPr/>
        </p:nvCxnSpPr>
        <p:spPr>
          <a:xfrm flipH="1">
            <a:off x="1589072" y="1376552"/>
            <a:ext cx="8170748" cy="1484538"/>
          </a:xfrm>
          <a:prstGeom prst="straightConnector1">
            <a:avLst/>
          </a:prstGeom>
          <a:ln w="44450">
            <a:solidFill>
              <a:srgbClr val="FC6B3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9759820" y="961053"/>
            <a:ext cx="20993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 animáció lejátszása</a:t>
            </a:r>
          </a:p>
        </p:txBody>
      </p:sp>
    </p:spTree>
    <p:extLst>
      <p:ext uri="{BB962C8B-B14F-4D97-AF65-F5344CB8AC3E}">
        <p14:creationId xmlns:p14="http://schemas.microsoft.com/office/powerpoint/2010/main" val="1624461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1972" y="275875"/>
            <a:ext cx="6400800" cy="489236"/>
          </a:xfrm>
        </p:spPr>
        <p:txBody>
          <a:bodyPr>
            <a:normAutofit/>
          </a:bodyPr>
          <a:lstStyle/>
          <a:p>
            <a:r>
              <a:rPr lang="hu-HU" sz="2400" b="1" dirty="0" err="1"/>
              <a:t>Pivot</a:t>
            </a:r>
            <a:r>
              <a:rPr lang="hu-HU" sz="2400" b="1" dirty="0"/>
              <a:t> </a:t>
            </a:r>
            <a:r>
              <a:rPr lang="hu-HU" sz="2400" b="1" dirty="0" err="1"/>
              <a:t>Animator</a:t>
            </a:r>
            <a:r>
              <a:rPr lang="hu-HU" sz="2400" b="1" dirty="0"/>
              <a:t> program ismertetése</a:t>
            </a:r>
            <a:endParaRPr lang="en-US" sz="24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272" y="1334278"/>
            <a:ext cx="7301455" cy="5264219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H="1">
            <a:off x="1813007" y="1418253"/>
            <a:ext cx="7946813" cy="2548134"/>
          </a:xfrm>
          <a:prstGeom prst="straightConnector1">
            <a:avLst/>
          </a:prstGeom>
          <a:ln w="44450">
            <a:solidFill>
              <a:srgbClr val="FC6B3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9759820" y="961053"/>
            <a:ext cx="20993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Új figura </a:t>
            </a:r>
            <a:r>
              <a:rPr lang="hu-H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beszurása</a:t>
            </a:r>
            <a:endParaRPr lang="hu-H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6356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1972" y="275875"/>
            <a:ext cx="6400800" cy="489236"/>
          </a:xfrm>
        </p:spPr>
        <p:txBody>
          <a:bodyPr>
            <a:normAutofit/>
          </a:bodyPr>
          <a:lstStyle/>
          <a:p>
            <a:r>
              <a:rPr lang="hu-HU" sz="2400" b="1" dirty="0" err="1"/>
              <a:t>Pivot</a:t>
            </a:r>
            <a:r>
              <a:rPr lang="hu-HU" sz="2400" b="1" dirty="0"/>
              <a:t> </a:t>
            </a:r>
            <a:r>
              <a:rPr lang="hu-HU" sz="2400" b="1" dirty="0" err="1"/>
              <a:t>Animator</a:t>
            </a:r>
            <a:r>
              <a:rPr lang="hu-HU" sz="2400" b="1" dirty="0"/>
              <a:t> program ismertetése</a:t>
            </a:r>
            <a:endParaRPr lang="en-US" sz="24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312" y="1362269"/>
            <a:ext cx="8051922" cy="5171106"/>
          </a:xfrm>
          <a:prstGeom prst="rect">
            <a:avLst/>
          </a:prstGeom>
        </p:spPr>
      </p:pic>
      <p:cxnSp>
        <p:nvCxnSpPr>
          <p:cNvPr id="9" name="Straight Arrow Connector 8"/>
          <p:cNvCxnSpPr>
            <a:stCxn id="11" idx="1"/>
          </p:cNvCxnSpPr>
          <p:nvPr/>
        </p:nvCxnSpPr>
        <p:spPr>
          <a:xfrm flipH="1">
            <a:off x="8556172" y="1561218"/>
            <a:ext cx="1203648" cy="286243"/>
          </a:xfrm>
          <a:prstGeom prst="straightConnector1">
            <a:avLst/>
          </a:prstGeom>
          <a:ln w="44450">
            <a:solidFill>
              <a:srgbClr val="FC6B3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9759820" y="961053"/>
            <a:ext cx="20993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 elkészült képsorozatok </a:t>
            </a:r>
          </a:p>
          <a:p>
            <a:r>
              <a:rPr lang="hu-H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hu-H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animóció</a:t>
            </a:r>
            <a:r>
              <a:rPr lang="hu-H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88071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1972" y="275875"/>
            <a:ext cx="6400800" cy="489236"/>
          </a:xfrm>
        </p:spPr>
        <p:txBody>
          <a:bodyPr>
            <a:normAutofit/>
          </a:bodyPr>
          <a:lstStyle/>
          <a:p>
            <a:r>
              <a:rPr lang="hu-HU" sz="2400" b="1" dirty="0" err="1"/>
              <a:t>Pivot</a:t>
            </a:r>
            <a:r>
              <a:rPr lang="hu-HU" sz="2400" b="1" dirty="0"/>
              <a:t> </a:t>
            </a:r>
            <a:r>
              <a:rPr lang="hu-HU" sz="2400" b="1" dirty="0" err="1"/>
              <a:t>Animator</a:t>
            </a:r>
            <a:r>
              <a:rPr lang="hu-HU" sz="2400" b="1" dirty="0"/>
              <a:t> program ismertetése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9759820" y="961053"/>
            <a:ext cx="209938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Fájl menü</a:t>
            </a:r>
          </a:p>
          <a:p>
            <a:pPr marL="285750" indent="-285750">
              <a:buFontTx/>
              <a:buChar char="-"/>
            </a:pPr>
            <a:r>
              <a:rPr lang="hu-H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Új </a:t>
            </a:r>
            <a:r>
              <a:rPr lang="hu-H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animázió</a:t>
            </a:r>
            <a:endParaRPr lang="hu-H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Tx/>
              <a:buChar char="-"/>
            </a:pPr>
            <a:r>
              <a:rPr lang="hu-H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Megnyítás</a:t>
            </a:r>
            <a:endParaRPr lang="hu-H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Tx/>
              <a:buChar char="-"/>
            </a:pPr>
            <a:r>
              <a:rPr lang="hu-H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Mentés</a:t>
            </a:r>
          </a:p>
          <a:p>
            <a:pPr marL="285750" indent="-285750">
              <a:buFontTx/>
              <a:buChar char="-"/>
            </a:pPr>
            <a:r>
              <a:rPr lang="hu-H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Menés mint</a:t>
            </a:r>
          </a:p>
          <a:p>
            <a:pPr marL="285750" indent="-285750">
              <a:buFontTx/>
              <a:buChar char="-"/>
            </a:pPr>
            <a:r>
              <a:rPr lang="hu-H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Exportálás</a:t>
            </a:r>
          </a:p>
          <a:p>
            <a:pPr marL="285750" indent="-285750">
              <a:buFontTx/>
              <a:buChar char="-"/>
            </a:pPr>
            <a:r>
              <a:rPr lang="hu-H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</a:p>
          <a:p>
            <a:pPr marL="285750" indent="-285750">
              <a:buFontTx/>
              <a:buChar char="-"/>
            </a:pPr>
            <a:r>
              <a:rPr lang="hu-H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Kilépés</a:t>
            </a:r>
          </a:p>
          <a:p>
            <a:pPr marL="285750" indent="-285750">
              <a:buFontTx/>
              <a:buChar char="-"/>
            </a:pPr>
            <a:endParaRPr lang="hu-HU" dirty="0" smtClean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3859436"/>
              </p:ext>
            </p:extLst>
          </p:nvPr>
        </p:nvGraphicFramePr>
        <p:xfrm>
          <a:off x="1097125" y="1800808"/>
          <a:ext cx="6968288" cy="46387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r:id="rId3" imgW="13104720" imgH="8723520" progId="">
                  <p:embed/>
                </p:oleObj>
              </mc:Choice>
              <mc:Fallback>
                <p:oleObj r:id="rId3" imgW="13104720" imgH="872352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97125" y="1800808"/>
                        <a:ext cx="6968288" cy="46387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Arrow Connector 9"/>
          <p:cNvCxnSpPr/>
          <p:nvPr/>
        </p:nvCxnSpPr>
        <p:spPr>
          <a:xfrm flipH="1">
            <a:off x="2239347" y="1422718"/>
            <a:ext cx="7520473" cy="1665715"/>
          </a:xfrm>
          <a:prstGeom prst="straightConnector1">
            <a:avLst/>
          </a:prstGeom>
          <a:ln w="44450">
            <a:solidFill>
              <a:srgbClr val="FC6B3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6196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AD2E03"/>
      </a:dk2>
      <a:lt2>
        <a:srgbClr val="D75626"/>
      </a:lt2>
      <a:accent1>
        <a:srgbClr val="760603"/>
      </a:accent1>
      <a:accent2>
        <a:srgbClr val="FA9C1F"/>
      </a:accent2>
      <a:accent3>
        <a:srgbClr val="D9BB55"/>
      </a:accent3>
      <a:accent4>
        <a:srgbClr val="829551"/>
      </a:accent4>
      <a:accent5>
        <a:srgbClr val="58A28B"/>
      </a:accent5>
      <a:accent6>
        <a:srgbClr val="426480"/>
      </a:accent6>
      <a:hlink>
        <a:srgbClr val="460402"/>
      </a:hlink>
      <a:folHlink>
        <a:srgbClr val="991111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4000"/>
                <a:hueMod val="22000"/>
                <a:satMod val="220000"/>
                <a:lumMod val="6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903AAAE-3EA5-424A-B142-CC51DC1F897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71</TotalTime>
  <Words>254</Words>
  <Application>Microsoft Office PowerPoint</Application>
  <PresentationFormat>Widescreen</PresentationFormat>
  <Paragraphs>41</Paragraphs>
  <Slides>16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Century Gothic</vt:lpstr>
      <vt:lpstr>Wingdings 3</vt:lpstr>
      <vt:lpstr>Slice</vt:lpstr>
      <vt:lpstr>Az animáció</vt:lpstr>
      <vt:lpstr>Az animáció</vt:lpstr>
      <vt:lpstr>Történet</vt:lpstr>
      <vt:lpstr>Történet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animáció</dc:title>
  <dc:creator>Windows User</dc:creator>
  <cp:lastModifiedBy>Windows User</cp:lastModifiedBy>
  <cp:revision>8</cp:revision>
  <dcterms:created xsi:type="dcterms:W3CDTF">2018-12-19T15:06:18Z</dcterms:created>
  <dcterms:modified xsi:type="dcterms:W3CDTF">2018-12-19T16:17:34Z</dcterms:modified>
</cp:coreProperties>
</file>